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sldIdLst>
    <p:sldId id="256" r:id="rId2"/>
    <p:sldId id="319" r:id="rId3"/>
    <p:sldId id="257" r:id="rId4"/>
    <p:sldId id="258" r:id="rId5"/>
    <p:sldId id="370" r:id="rId6"/>
    <p:sldId id="292" r:id="rId7"/>
    <p:sldId id="321" r:id="rId8"/>
    <p:sldId id="345" r:id="rId9"/>
    <p:sldId id="372" r:id="rId10"/>
    <p:sldId id="346" r:id="rId11"/>
    <p:sldId id="348" r:id="rId12"/>
    <p:sldId id="347" r:id="rId13"/>
    <p:sldId id="349" r:id="rId14"/>
    <p:sldId id="363" r:id="rId15"/>
    <p:sldId id="362" r:id="rId16"/>
    <p:sldId id="350" r:id="rId17"/>
    <p:sldId id="351" r:id="rId18"/>
    <p:sldId id="375" r:id="rId19"/>
    <p:sldId id="364" r:id="rId20"/>
    <p:sldId id="365" r:id="rId21"/>
    <p:sldId id="354" r:id="rId22"/>
    <p:sldId id="355" r:id="rId23"/>
    <p:sldId id="367" r:id="rId24"/>
    <p:sldId id="356" r:id="rId25"/>
    <p:sldId id="366" r:id="rId26"/>
    <p:sldId id="357" r:id="rId27"/>
    <p:sldId id="368" r:id="rId28"/>
    <p:sldId id="358" r:id="rId29"/>
    <p:sldId id="369" r:id="rId30"/>
    <p:sldId id="374" r:id="rId31"/>
    <p:sldId id="360" r:id="rId32"/>
    <p:sldId id="361" r:id="rId33"/>
    <p:sldId id="373" r:id="rId34"/>
    <p:sldId id="376" r:id="rId35"/>
    <p:sldId id="339" r:id="rId36"/>
    <p:sldId id="353" r:id="rId37"/>
    <p:sldId id="352" r:id="rId38"/>
    <p:sldId id="344" r:id="rId39"/>
    <p:sldId id="371" r:id="rId4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22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753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1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8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7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8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9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5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1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9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B63194-F132-4B40-AB20-A259D82F4CF4}" type="datetimeFigureOut">
              <a:rPr lang="en-US" smtClean="0"/>
              <a:t>1/28/2019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09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6.jpe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4.jpeg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2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0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image" Target="../media/image67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982" y="334878"/>
            <a:ext cx="9440034" cy="1828801"/>
          </a:xfrm>
          <a:effectLst/>
        </p:spPr>
        <p:txBody>
          <a:bodyPr/>
          <a:lstStyle/>
          <a:p>
            <a:r>
              <a:rPr lang="en-US" dirty="0" smtClean="0"/>
              <a:t>Headwater Stream Ecosystems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7096" y="2053476"/>
            <a:ext cx="3137839" cy="658351"/>
          </a:xfrm>
          <a:effectLst/>
        </p:spPr>
        <p:txBody>
          <a:bodyPr/>
          <a:lstStyle/>
          <a:p>
            <a:r>
              <a:rPr lang="en-US" dirty="0" smtClean="0"/>
              <a:t>Zach Lessig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9" r="3826" b="21416"/>
          <a:stretch/>
        </p:blipFill>
        <p:spPr>
          <a:xfrm>
            <a:off x="787774" y="2814734"/>
            <a:ext cx="10579163" cy="36477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71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1750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738369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" y="173837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Nutrients Over Time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5721" y="213181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0583" y="213431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3856" y="213679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44689" y="21292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19551" y="213173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72824" y="213421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36248" y="214472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11110" y="214722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64383" y="214970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95927"/>
            <a:ext cx="864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Nutrients do not differ at first 2 sampling periods and then go up for the third.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52" y="230456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6122" y="273571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9928" y="272272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57589" y="5641383"/>
            <a:ext cx="824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per stream length did not differ at the 2 different sampling periods.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880871"/>
            <a:ext cx="40005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0" y="1880878"/>
            <a:ext cx="4000500" cy="3333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9" y="1870611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and Temp Over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2581" y="229403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056" y="22965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955" y="229902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9387" y="228685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02362" y="228936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75759" y="229185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7021" y="22946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9993" y="229716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42395" y="22996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241653"/>
            <a:ext cx="757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and temperature follow expected seasonal patterns. </a:t>
            </a:r>
          </a:p>
          <a:p>
            <a:r>
              <a:rPr lang="en-US" dirty="0" smtClean="0"/>
              <a:t>The temperature reflects an earlier sampling in the last summer than the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6" r="9165" b="27251"/>
          <a:stretch/>
        </p:blipFill>
        <p:spPr>
          <a:xfrm>
            <a:off x="106876" y="3348846"/>
            <a:ext cx="3633849" cy="1710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22166" r="9758" b="27608"/>
          <a:stretch/>
        </p:blipFill>
        <p:spPr>
          <a:xfrm>
            <a:off x="83125" y="0"/>
            <a:ext cx="3633849" cy="167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987" r="9460" b="27073"/>
          <a:stretch/>
        </p:blipFill>
        <p:spPr>
          <a:xfrm>
            <a:off x="106880" y="1662549"/>
            <a:ext cx="3621973" cy="1698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552" r="8303" b="3386"/>
          <a:stretch/>
        </p:blipFill>
        <p:spPr>
          <a:xfrm>
            <a:off x="4830781" y="142504"/>
            <a:ext cx="5595753" cy="3918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4" r="9461" b="25826"/>
          <a:stretch/>
        </p:blipFill>
        <p:spPr>
          <a:xfrm>
            <a:off x="106875" y="5070763"/>
            <a:ext cx="3621974" cy="1787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8332" y="308758"/>
            <a:ext cx="134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820007" y="4156364"/>
            <a:ext cx="6411924" cy="23988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station metabolism method using inverse </a:t>
            </a:r>
            <a:r>
              <a:rPr lang="en-US" dirty="0" smtClean="0"/>
              <a:t>modeling</a:t>
            </a:r>
          </a:p>
          <a:p>
            <a:r>
              <a:rPr lang="en-US" dirty="0" smtClean="0"/>
              <a:t>Use this data to estimate:</a:t>
            </a:r>
          </a:p>
          <a:p>
            <a:pPr lvl="1"/>
            <a:r>
              <a:rPr lang="en-US" dirty="0" smtClean="0"/>
              <a:t>Gas Exchange Constant (K600)</a:t>
            </a:r>
          </a:p>
          <a:p>
            <a:pPr lvl="1"/>
            <a:r>
              <a:rPr lang="en-US" dirty="0" smtClean="0"/>
              <a:t>GPP</a:t>
            </a:r>
          </a:p>
          <a:p>
            <a:pPr lvl="1"/>
            <a:r>
              <a:rPr lang="en-US" dirty="0" smtClean="0"/>
              <a:t>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model to estimate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1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78774" y="2380137"/>
            <a:ext cx="5165766" cy="4068164"/>
          </a:xfrm>
        </p:spPr>
        <p:txBody>
          <a:bodyPr/>
          <a:lstStyle/>
          <a:p>
            <a:r>
              <a:rPr lang="en-US" dirty="0" smtClean="0"/>
              <a:t>Run a model that estimates K600, GPP and ER</a:t>
            </a:r>
          </a:p>
          <a:p>
            <a:r>
              <a:rPr lang="en-US" dirty="0" smtClean="0"/>
              <a:t>This method may risk an over-</a:t>
            </a:r>
            <a:r>
              <a:rPr lang="en-US" dirty="0" err="1" smtClean="0"/>
              <a:t>paramaterized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This method produced less believable values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Use 2 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67374" y="2380137"/>
            <a:ext cx="5185879" cy="4068164"/>
          </a:xfrm>
        </p:spPr>
        <p:txBody>
          <a:bodyPr/>
          <a:lstStyle/>
          <a:p>
            <a:r>
              <a:rPr lang="en-US" dirty="0" smtClean="0"/>
              <a:t>Derive K600 and use that for estimating GPP and ER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a “Nighttime </a:t>
            </a:r>
            <a:r>
              <a:rPr lang="en-US" dirty="0" smtClean="0"/>
              <a:t>Regression Model” </a:t>
            </a:r>
            <a:r>
              <a:rPr lang="en-US" dirty="0"/>
              <a:t>that estimates </a:t>
            </a:r>
            <a:r>
              <a:rPr lang="en-US" dirty="0" smtClean="0"/>
              <a:t>K600</a:t>
            </a:r>
          </a:p>
          <a:p>
            <a:pPr lvl="1"/>
            <a:r>
              <a:rPr lang="en-US" dirty="0" smtClean="0"/>
              <a:t>Derive K600 equation using “good” model output from the 1 model method</a:t>
            </a:r>
          </a:p>
          <a:p>
            <a:pPr lvl="1"/>
            <a:r>
              <a:rPr lang="en-US" dirty="0" smtClean="0"/>
              <a:t>Derive K600 equation from literature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to estimate metabolism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Model for K600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Run models that estimate K600</a:t>
            </a:r>
          </a:p>
          <a:p>
            <a:r>
              <a:rPr lang="en-US" dirty="0" smtClean="0"/>
              <a:t>Use “good” models to derive K600 where:</a:t>
            </a:r>
          </a:p>
          <a:p>
            <a:pPr lvl="1"/>
            <a:r>
              <a:rPr lang="en-US" dirty="0" smtClean="0"/>
              <a:t>0&lt;GPP</a:t>
            </a:r>
          </a:p>
          <a:p>
            <a:pPr lvl="1"/>
            <a:r>
              <a:rPr lang="en-US" dirty="0" smtClean="0"/>
              <a:t>0&gt;ER</a:t>
            </a:r>
          </a:p>
          <a:p>
            <a:pPr lvl="1"/>
            <a:r>
              <a:rPr lang="en-US" dirty="0" smtClean="0"/>
              <a:t>0&lt;K600</a:t>
            </a:r>
          </a:p>
          <a:p>
            <a:pPr lvl="1"/>
            <a:r>
              <a:rPr lang="en-US" dirty="0" smtClean="0"/>
              <a:t>95&lt;R2</a:t>
            </a:r>
          </a:p>
          <a:p>
            <a:r>
              <a:rPr lang="en-US" dirty="0" smtClean="0"/>
              <a:t>Ln(K600)=1.6703*ln(Velocity)+3.2482</a:t>
            </a:r>
          </a:p>
          <a:p>
            <a:pPr lvl="1"/>
            <a:r>
              <a:rPr lang="en-US" dirty="0" smtClean="0"/>
              <a:t>R2=0.27, P=0.07, N=26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Literature derived K600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Derive equation for K600 based on Hall (2018) to use in models</a:t>
            </a:r>
          </a:p>
          <a:p>
            <a:r>
              <a:rPr lang="en-US" dirty="0" smtClean="0"/>
              <a:t>Ln(K600)=0.9557*ln(Slope)+3.0667</a:t>
            </a:r>
          </a:p>
          <a:p>
            <a:pPr lvl="1"/>
            <a:r>
              <a:rPr lang="en-US" dirty="0" smtClean="0"/>
              <a:t>R2=0.68, P=0.01, N=8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01" y="3524250"/>
            <a:ext cx="4000500" cy="3333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2108" y="4548251"/>
            <a:ext cx="4039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chose the Literature derived equation.</a:t>
            </a:r>
          </a:p>
          <a:p>
            <a:endParaRPr lang="en-US" dirty="0" smtClean="0"/>
          </a:p>
          <a:p>
            <a:r>
              <a:rPr lang="en-US" dirty="0" smtClean="0"/>
              <a:t>4 of 30 models were dropped from further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189636"/>
            <a:ext cx="40005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3" y="2189636"/>
            <a:ext cx="4000500" cy="3333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1788" y="26036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4174" y="26061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2217" y="2608635"/>
            <a:ext cx="5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AB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15" y="217589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 Over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575" y="259776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2464" y="260026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0392" y="260276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15385" y="260509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12274" y="260759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90201" y="261008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5532897"/>
            <a:ext cx="1053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Metabolism started off higher and then went down in magnitude for the following samplings.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and ER relationship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46" y="2067826"/>
            <a:ext cx="4000000" cy="3333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133" y="5408912"/>
            <a:ext cx="650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and ER increase in magnitude together as expected.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874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LME (Transformed GPP ~ Sampling Period + Depth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log(1+GPP</a:t>
            </a:r>
            <a:r>
              <a:rPr lang="en-US" dirty="0"/>
              <a:t>)^(1/2)</a:t>
            </a:r>
          </a:p>
          <a:p>
            <a:pPr lvl="1"/>
            <a:r>
              <a:rPr lang="en-US" dirty="0" smtClean="0"/>
              <a:t>Random effect by stream  (random=~1|stream)</a:t>
            </a:r>
            <a:endParaRPr lang="en-US" dirty="0"/>
          </a:p>
          <a:p>
            <a:pPr lvl="1"/>
            <a:r>
              <a:rPr lang="en-US" dirty="0" smtClean="0"/>
              <a:t>Constant variance by stream  (</a:t>
            </a:r>
            <a:r>
              <a:rPr lang="en-US" dirty="0" err="1" smtClean="0"/>
              <a:t>varIdent</a:t>
            </a:r>
            <a:r>
              <a:rPr lang="en-US" dirty="0" smtClean="0"/>
              <a:t>(form=~</a:t>
            </a:r>
            <a:r>
              <a:rPr lang="en-US" dirty="0"/>
              <a:t>1|stream</a:t>
            </a:r>
            <a:r>
              <a:rPr lang="en-US" dirty="0" smtClean="0"/>
              <a:t>))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" b="61597"/>
          <a:stretch/>
        </p:blipFill>
        <p:spPr bwMode="auto">
          <a:xfrm>
            <a:off x="4539433" y="4812299"/>
            <a:ext cx="7560041" cy="19477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lnSpcReduction="10000"/>
          </a:bodyPr>
          <a:lstStyle/>
          <a:p>
            <a:r>
              <a:rPr lang="en-US" sz="2800" dirty="0" smtClean="0"/>
              <a:t>Stream </a:t>
            </a:r>
            <a:r>
              <a:rPr lang="en-US" sz="2800" dirty="0"/>
              <a:t>metabolism incorporates information about all aerobic organisms and habitats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are the top predators in headwater streams and may indicate the functioning of lower trophic levels.</a:t>
            </a:r>
            <a:endParaRPr lang="en-US" sz="2800" dirty="0"/>
          </a:p>
          <a:p>
            <a:endParaRPr lang="en-US" sz="2800" dirty="0" smtClean="0"/>
          </a:p>
          <a:p>
            <a:r>
              <a:rPr lang="en-US" sz="2800" dirty="0" smtClean="0"/>
              <a:t>If stream metabolism relates to trout this could be used as a non invasive method for estimating fish population.</a:t>
            </a:r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25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72" y="2063583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72" y="2063583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300" y="2177759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3191" y="2165885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844298" y="5532899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varies with sampling time and increases with depth.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-1"/>
            <a:ext cx="7625168" cy="1131377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GPP Non-Model considerations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87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850074"/>
            <a:ext cx="817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appears unrelated to light and nutrients although weakly and negatively with DIN.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LME (Transformed ER ~ Depth + Slope)</a:t>
            </a:r>
          </a:p>
          <a:p>
            <a:pPr lvl="1"/>
            <a:r>
              <a:rPr lang="en-US" dirty="0" smtClean="0"/>
              <a:t>log(1+|ER|)</a:t>
            </a:r>
            <a:endParaRPr lang="en-US" dirty="0"/>
          </a:p>
          <a:p>
            <a:pPr lvl="1"/>
            <a:r>
              <a:rPr lang="en-US" dirty="0" smtClean="0"/>
              <a:t>Random by stream  (random=~1|stream)</a:t>
            </a:r>
          </a:p>
          <a:p>
            <a:pPr lvl="1"/>
            <a:r>
              <a:rPr lang="en-US" dirty="0" smtClean="0"/>
              <a:t>Alternate data structure (method=ML)</a:t>
            </a:r>
            <a:endParaRPr lang="en-US" dirty="0"/>
          </a:p>
        </p:txBody>
      </p:sp>
      <p:pic>
        <p:nvPicPr>
          <p:cNvPr id="4" name="Picture 2" descr="Image result for stream leaf l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2" y="2938271"/>
            <a:ext cx="5660138" cy="37734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50" y="2131320"/>
            <a:ext cx="4000500" cy="3333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75" y="2131320"/>
            <a:ext cx="4000500" cy="333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70278" y="2529442"/>
            <a:ext cx="168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Hovey Summer ‘17</a:t>
            </a:r>
            <a:endParaRPr lang="en-US" sz="1400" dirty="0"/>
          </a:p>
        </p:txBody>
      </p:sp>
      <p:sp>
        <p:nvSpPr>
          <p:cNvPr id="5" name="Oval 4"/>
          <p:cNvSpPr/>
          <p:nvPr/>
        </p:nvSpPr>
        <p:spPr>
          <a:xfrm>
            <a:off x="8217726" y="2588821"/>
            <a:ext cx="237506" cy="237507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4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61" y="2047134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0696" y="2047133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014780" y="5393414"/>
            <a:ext cx="776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increases in magnitude with increasing depth and slope.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414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51" y="1974414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974414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888638" cy="95002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ER Non-Model Considerations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343896"/>
            <a:ext cx="55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does not relate to nutrients.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GLS(Transformed </a:t>
            </a:r>
            <a:r>
              <a:rPr lang="en-US" dirty="0"/>
              <a:t>Trout Biomass ~ Basin + Width + Min </a:t>
            </a:r>
            <a:r>
              <a:rPr lang="en-US" dirty="0" smtClean="0"/>
              <a:t>Temp</a:t>
            </a:r>
            <a:r>
              <a:rPr lang="en-US" b="1" dirty="0" smtClean="0"/>
              <a:t>*</a:t>
            </a:r>
            <a:r>
              <a:rPr lang="en-US" dirty="0" smtClean="0"/>
              <a:t>Canopy Openness)</a:t>
            </a:r>
            <a:endParaRPr lang="en-US" dirty="0"/>
          </a:p>
          <a:p>
            <a:pPr lvl="1"/>
            <a:r>
              <a:rPr lang="en-US" dirty="0" smtClean="0"/>
              <a:t>log(1+Trout Biomass)</a:t>
            </a:r>
            <a:endParaRPr lang="en-US" dirty="0"/>
          </a:p>
          <a:p>
            <a:pPr lvl="1"/>
            <a:r>
              <a:rPr lang="en-US" dirty="0" smtClean="0"/>
              <a:t>Exponential variance structure  (</a:t>
            </a:r>
            <a:r>
              <a:rPr lang="en-US" dirty="0" err="1" smtClean="0"/>
              <a:t>varExp</a:t>
            </a:r>
            <a:r>
              <a:rPr lang="en-US" dirty="0" smtClean="0"/>
              <a:t>(form </a:t>
            </a:r>
            <a:r>
              <a:rPr lang="en-US" dirty="0"/>
              <a:t>= ~fitted(.))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1443" y="3017121"/>
            <a:ext cx="4970111" cy="3727583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108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34" y="1983176"/>
            <a:ext cx="4000500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84" y="1983176"/>
            <a:ext cx="4000500" cy="333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10010902" y="4370120"/>
            <a:ext cx="171004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Hurley Summer '18</a:t>
            </a:r>
          </a:p>
        </p:txBody>
      </p:sp>
      <p:sp>
        <p:nvSpPr>
          <p:cNvPr id="6" name="Oval 5"/>
          <p:cNvSpPr/>
          <p:nvPr/>
        </p:nvSpPr>
        <p:spPr>
          <a:xfrm>
            <a:off x="8787741" y="4381995"/>
            <a:ext cx="237506" cy="237507"/>
          </a:xfrm>
          <a:prstGeom prst="ellipse">
            <a:avLst/>
          </a:prstGeom>
          <a:noFill/>
          <a:ln w="952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96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939" y="2023380"/>
            <a:ext cx="4000500" cy="3333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5075" y="2023385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Trout Biomass Model Interpretation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2561" y="5379524"/>
            <a:ext cx="859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per stream length varies on basin and increases with increasing width.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2800" dirty="0" smtClean="0">
                <a:effectLst/>
              </a:rPr>
              <a:t>Objective:</a:t>
            </a:r>
          </a:p>
          <a:p>
            <a:pPr lvl="1"/>
            <a:r>
              <a:rPr lang="en-US" sz="2600" dirty="0" smtClean="0">
                <a:effectLst/>
              </a:rPr>
              <a:t> Identify </a:t>
            </a:r>
            <a:r>
              <a:rPr lang="en-US" sz="2600" dirty="0">
                <a:effectLst/>
              </a:rPr>
              <a:t>what </a:t>
            </a:r>
            <a:r>
              <a:rPr lang="en-US" sz="2600" dirty="0" smtClean="0">
                <a:effectLst/>
              </a:rPr>
              <a:t>headwater stream environmental variables </a:t>
            </a:r>
            <a:r>
              <a:rPr lang="en-US" sz="2600" dirty="0">
                <a:effectLst/>
              </a:rPr>
              <a:t>best </a:t>
            </a:r>
            <a:r>
              <a:rPr lang="en-US" sz="2600" dirty="0" smtClean="0">
                <a:effectLst/>
              </a:rPr>
              <a:t>predict:</a:t>
            </a:r>
          </a:p>
          <a:p>
            <a:pPr lvl="2"/>
            <a:r>
              <a:rPr lang="en-US" sz="2400" dirty="0" smtClean="0">
                <a:effectLst/>
              </a:rPr>
              <a:t>Ecosystem Respiration (ER</a:t>
            </a:r>
            <a:r>
              <a:rPr lang="en-US" sz="2400" dirty="0">
                <a:effectLst/>
              </a:rPr>
              <a:t>)</a:t>
            </a:r>
            <a:r>
              <a:rPr lang="en-US" sz="2400" dirty="0" smtClean="0">
                <a:effectLst/>
              </a:rPr>
              <a:t> </a:t>
            </a:r>
          </a:p>
          <a:p>
            <a:pPr lvl="2"/>
            <a:r>
              <a:rPr lang="en-US" sz="2400" dirty="0" smtClean="0">
                <a:effectLst/>
              </a:rPr>
              <a:t>Gross Primary Production (GPP)</a:t>
            </a:r>
          </a:p>
          <a:p>
            <a:pPr lvl="2"/>
            <a:r>
              <a:rPr lang="en-US" sz="2400" dirty="0">
                <a:effectLst/>
              </a:rPr>
              <a:t>T</a:t>
            </a:r>
            <a:r>
              <a:rPr lang="en-US" sz="2400" dirty="0" smtClean="0">
                <a:effectLst/>
              </a:rPr>
              <a:t>rout biomass.</a:t>
            </a:r>
          </a:p>
        </p:txBody>
      </p:sp>
      <p:pic>
        <p:nvPicPr>
          <p:cNvPr id="5" name="Picture 2" descr="Bigfork Montana Fly Fishing Gui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28" y="3218212"/>
            <a:ext cx="5361401" cy="30163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082762"/>
            <a:ext cx="4000500" cy="3333750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082756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2" y="2082758"/>
            <a:ext cx="4000500" cy="333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0592790" y="2937431"/>
            <a:ext cx="10806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M</a:t>
            </a:r>
            <a:r>
              <a:rPr lang="en-US" sz="1400" dirty="0" smtClean="0">
                <a:solidFill>
                  <a:schemeClr val="bg1"/>
                </a:solidFill>
              </a:rPr>
              <a:t>ore open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0948879" y="3954530"/>
            <a:ext cx="105707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Less open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Trout Biomass Model Interpretation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438898"/>
            <a:ext cx="1099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increases with decreasing temperature and increasing canopy openness.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025247" y="4512622"/>
            <a:ext cx="2695698" cy="40376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9037124" y="4500748"/>
            <a:ext cx="70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Low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92047" y="4498768"/>
            <a:ext cx="53636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Med</a:t>
            </a:r>
            <a:endParaRPr lang="en-US" sz="14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1194476" y="4496791"/>
            <a:ext cx="70064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High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0378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3524250"/>
            <a:ext cx="4000500" cy="3333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Trout Non-Model Considerations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2838195"/>
            <a:ext cx="809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appears unrelated to light and nutrients although possibly weakly and negatively with SRP.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35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3316" y="1964005"/>
            <a:ext cx="4000500" cy="333375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05" y="1964007"/>
            <a:ext cx="4000500" cy="333375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Other Considerations…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51317" y="5320147"/>
            <a:ext cx="55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does not relate to ER or GPP.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8" y="2082907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15" y="2082907"/>
            <a:ext cx="4000500" cy="33337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Other Considerations…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13808" y="5438900"/>
            <a:ext cx="695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SRP and DOC increase in magnitude together?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794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Metabolism varies with depth, slope and sampling period.</a:t>
            </a:r>
          </a:p>
          <a:p>
            <a:pPr lvl="1"/>
            <a:r>
              <a:rPr lang="en-US" dirty="0" smtClean="0"/>
              <a:t>Depth and slope were used to estimate metabolism </a:t>
            </a:r>
          </a:p>
          <a:p>
            <a:r>
              <a:rPr lang="en-US" dirty="0" smtClean="0"/>
              <a:t>Metabolism is not driven by light or nutrients</a:t>
            </a:r>
          </a:p>
          <a:p>
            <a:pPr lvl="1"/>
            <a:r>
              <a:rPr lang="en-US" dirty="0" smtClean="0"/>
              <a:t>All sites are probably strongly light limited</a:t>
            </a:r>
          </a:p>
          <a:p>
            <a:r>
              <a:rPr lang="en-US" dirty="0" smtClean="0"/>
              <a:t>Trout biomass and stream metabolism do not appear to relate to one another.</a:t>
            </a:r>
          </a:p>
          <a:p>
            <a:r>
              <a:rPr lang="en-US" dirty="0" smtClean="0"/>
              <a:t>Trout biomass appears to be driven by temperature and canopy openness.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0415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441" r="26" b="8188"/>
          <a:stretch/>
        </p:blipFill>
        <p:spPr>
          <a:xfrm>
            <a:off x="-104445" y="0"/>
            <a:ext cx="12292092" cy="685800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567559" y="1340069"/>
            <a:ext cx="241212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3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7463" r="4292" b="7353"/>
          <a:stretch/>
        </p:blipFill>
        <p:spPr>
          <a:xfrm>
            <a:off x="0" y="247968"/>
            <a:ext cx="12175499" cy="6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t="7510" r="4172" b="7622"/>
          <a:stretch/>
        </p:blipFill>
        <p:spPr>
          <a:xfrm>
            <a:off x="-1" y="232470"/>
            <a:ext cx="12222261" cy="63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577"/>
            <a:ext cx="4000500" cy="3333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108577"/>
            <a:ext cx="4000500" cy="3333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10857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Site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Site Variables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6" y="2346378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42" y="2346378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36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terms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Gross Primary Production (GPP) – this is the phototrophic synthesis of organic compounds using light and CO</a:t>
            </a:r>
            <a:r>
              <a:rPr lang="en-US" sz="2800" baseline="-25000" dirty="0" smtClean="0"/>
              <a:t>2</a:t>
            </a:r>
            <a:r>
              <a:rPr lang="en-US" sz="2800" dirty="0"/>
              <a:t> </a:t>
            </a:r>
            <a:r>
              <a:rPr lang="en-US" sz="2800" dirty="0" smtClean="0"/>
              <a:t>which produces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Ecosystem Respiration (ER) – this is the release of 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through metabolism by autotrophic and heterotrophic organisms which consumes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Biomass – this is the estimated mass of all trout per stream reach.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92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724395" y="451262"/>
            <a:ext cx="5249897" cy="6406738"/>
          </a:xfrm>
        </p:spPr>
        <p:txBody>
          <a:bodyPr>
            <a:normAutofit/>
          </a:bodyPr>
          <a:lstStyle/>
          <a:p>
            <a:r>
              <a:rPr lang="en-US" dirty="0" smtClean="0"/>
              <a:t>Basin</a:t>
            </a:r>
          </a:p>
          <a:p>
            <a:pPr lvl="1"/>
            <a:r>
              <a:rPr lang="en-US" sz="2000" dirty="0" err="1" smtClean="0"/>
              <a:t>Swauk</a:t>
            </a:r>
            <a:endParaRPr lang="en-US" sz="2000" dirty="0" smtClean="0"/>
          </a:p>
          <a:p>
            <a:pPr lvl="2"/>
            <a:r>
              <a:rPr lang="en-US" sz="2000" dirty="0" err="1"/>
              <a:t>Swauk</a:t>
            </a:r>
            <a:endParaRPr lang="en-US" sz="2000" dirty="0"/>
          </a:p>
          <a:p>
            <a:pPr lvl="2"/>
            <a:r>
              <a:rPr lang="en-US" sz="2000" dirty="0"/>
              <a:t>Iron</a:t>
            </a:r>
          </a:p>
          <a:p>
            <a:pPr lvl="2"/>
            <a:r>
              <a:rPr lang="en-US" sz="2000" dirty="0"/>
              <a:t>Blue</a:t>
            </a:r>
          </a:p>
          <a:p>
            <a:pPr lvl="2"/>
            <a:r>
              <a:rPr lang="en-US" sz="2000" dirty="0"/>
              <a:t>Hurley</a:t>
            </a:r>
          </a:p>
          <a:p>
            <a:pPr lvl="2"/>
            <a:r>
              <a:rPr lang="en-US" sz="2000" dirty="0" smtClean="0"/>
              <a:t>Hovey</a:t>
            </a:r>
          </a:p>
          <a:p>
            <a:pPr lvl="1"/>
            <a:r>
              <a:rPr lang="en-US" sz="2000" dirty="0" err="1" smtClean="0"/>
              <a:t>Teanaway</a:t>
            </a:r>
            <a:endParaRPr lang="en-US" sz="2000" dirty="0" smtClean="0"/>
          </a:p>
          <a:p>
            <a:pPr lvl="2"/>
            <a:r>
              <a:rPr lang="en-US" sz="2000" dirty="0"/>
              <a:t>Miller</a:t>
            </a:r>
          </a:p>
          <a:p>
            <a:pPr lvl="2"/>
            <a:r>
              <a:rPr lang="en-US" sz="2000" dirty="0"/>
              <a:t>Jack</a:t>
            </a:r>
          </a:p>
          <a:p>
            <a:pPr lvl="2"/>
            <a:r>
              <a:rPr lang="en-US" sz="2000" dirty="0" smtClean="0"/>
              <a:t>Standup</a:t>
            </a:r>
          </a:p>
          <a:p>
            <a:pPr lvl="1"/>
            <a:r>
              <a:rPr lang="en-US" sz="2000" dirty="0" err="1" smtClean="0"/>
              <a:t>Taneum</a:t>
            </a:r>
            <a:endParaRPr lang="en-US" sz="2000" dirty="0" smtClean="0"/>
          </a:p>
          <a:p>
            <a:pPr lvl="2"/>
            <a:r>
              <a:rPr lang="en-US" sz="2000" dirty="0"/>
              <a:t>First</a:t>
            </a:r>
          </a:p>
          <a:p>
            <a:pPr lvl="2"/>
            <a:r>
              <a:rPr lang="en-US" sz="2000" dirty="0"/>
              <a:t>Frost</a:t>
            </a:r>
          </a:p>
          <a:p>
            <a:pPr lvl="1"/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6013336" y="451262"/>
            <a:ext cx="5254221" cy="6406739"/>
          </a:xfrm>
        </p:spPr>
        <p:txBody>
          <a:bodyPr/>
          <a:lstStyle/>
          <a:p>
            <a:r>
              <a:rPr lang="en-US" dirty="0" smtClean="0"/>
              <a:t>Time of Sampling</a:t>
            </a:r>
          </a:p>
          <a:p>
            <a:pPr lvl="1"/>
            <a:r>
              <a:rPr lang="en-US" sz="2000" dirty="0" smtClean="0"/>
              <a:t>Summer 2017</a:t>
            </a:r>
          </a:p>
          <a:p>
            <a:pPr lvl="1"/>
            <a:r>
              <a:rPr lang="en-US" sz="2000" dirty="0" smtClean="0"/>
              <a:t>Fall 2017</a:t>
            </a:r>
          </a:p>
          <a:p>
            <a:pPr lvl="1"/>
            <a:r>
              <a:rPr lang="en-US" sz="2000" dirty="0" smtClean="0"/>
              <a:t>Summer 2018</a:t>
            </a:r>
            <a:endParaRPr lang="en-US" sz="2000" dirty="0"/>
          </a:p>
        </p:txBody>
      </p:sp>
      <p:pic>
        <p:nvPicPr>
          <p:cNvPr id="17" name="Picture 2" descr="Image result for teanaw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52" y="2912673"/>
            <a:ext cx="4816700" cy="31212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223" t="29969" r="50220" b="22353"/>
          <a:stretch/>
        </p:blipFill>
        <p:spPr>
          <a:xfrm>
            <a:off x="289367" y="0"/>
            <a:ext cx="11652101" cy="68258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94209" y="266632"/>
            <a:ext cx="2743200" cy="2638614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04709" y="0"/>
            <a:ext cx="3020992" cy="14931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7927" y="5312780"/>
            <a:ext cx="1677091" cy="14169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74525" y="290945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Swauk</a:t>
            </a:r>
            <a:r>
              <a:rPr lang="en-US" dirty="0" smtClean="0"/>
              <a:t> </a:t>
            </a:r>
            <a:r>
              <a:rPr lang="en-US" dirty="0" smtClean="0"/>
              <a:t>watershed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21822" y="6375070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Taneum</a:t>
            </a:r>
            <a:r>
              <a:rPr lang="en-US" dirty="0" smtClean="0"/>
              <a:t> </a:t>
            </a:r>
            <a:r>
              <a:rPr lang="en-US" dirty="0" smtClean="0"/>
              <a:t>watershed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158733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Teanaway</a:t>
            </a:r>
            <a:r>
              <a:rPr lang="en-US" dirty="0" smtClean="0"/>
              <a:t> </a:t>
            </a:r>
            <a:r>
              <a:rPr lang="en-US" dirty="0" smtClean="0"/>
              <a:t>watershed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 smtClean="0"/>
              <a:t>Elevation (m)</a:t>
            </a:r>
          </a:p>
          <a:p>
            <a:pPr marL="36900" indent="0">
              <a:buNone/>
            </a:pPr>
            <a:r>
              <a:rPr lang="en-US" sz="1800" dirty="0" smtClean="0"/>
              <a:t>Aspect (º)</a:t>
            </a:r>
          </a:p>
          <a:p>
            <a:pPr marL="36900" indent="0">
              <a:buNone/>
            </a:pPr>
            <a:r>
              <a:rPr lang="en-US" sz="1800" dirty="0" smtClean="0"/>
              <a:t>Slope (%)</a:t>
            </a:r>
          </a:p>
          <a:p>
            <a:pPr marL="36900" indent="0">
              <a:buNone/>
            </a:pPr>
            <a:r>
              <a:rPr lang="en-US" sz="1800" dirty="0" smtClean="0"/>
              <a:t>Bank Full (m)</a:t>
            </a:r>
          </a:p>
          <a:p>
            <a:pPr marL="36900" indent="0">
              <a:buNone/>
            </a:pPr>
            <a:r>
              <a:rPr lang="en-US" sz="1800" dirty="0" smtClean="0"/>
              <a:t>Pebble Median (mm)</a:t>
            </a:r>
          </a:p>
          <a:p>
            <a:pPr marL="36900" indent="0">
              <a:buNone/>
            </a:pPr>
            <a:r>
              <a:rPr lang="en-US" sz="1800" dirty="0"/>
              <a:t>Wetted Width (m)</a:t>
            </a:r>
          </a:p>
          <a:p>
            <a:pPr marL="36900" indent="0">
              <a:buNone/>
            </a:pPr>
            <a:r>
              <a:rPr lang="en-US" sz="1800" dirty="0"/>
              <a:t>Depth (m)</a:t>
            </a:r>
          </a:p>
          <a:p>
            <a:pPr marL="36900" indent="0">
              <a:buNone/>
            </a:pPr>
            <a:r>
              <a:rPr lang="en-US" sz="1800" dirty="0"/>
              <a:t>Discharge (L/s)</a:t>
            </a:r>
          </a:p>
          <a:p>
            <a:pPr marL="36900" indent="0">
              <a:buNone/>
            </a:pPr>
            <a:r>
              <a:rPr lang="en-US" sz="1800" dirty="0"/>
              <a:t>Canopy (% open</a:t>
            </a:r>
            <a:r>
              <a:rPr lang="en-US" sz="1800" dirty="0" smtClean="0"/>
              <a:t>)</a:t>
            </a: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989108" cy="405875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1800" dirty="0" smtClean="0"/>
              <a:t>Carbon (C) </a:t>
            </a:r>
            <a:r>
              <a:rPr lang="en-US" sz="1800" dirty="0"/>
              <a:t>(DOC mg C/L)</a:t>
            </a:r>
          </a:p>
          <a:p>
            <a:pPr marL="36900" indent="0">
              <a:buNone/>
            </a:pPr>
            <a:r>
              <a:rPr lang="en-US" sz="1800" dirty="0" smtClean="0"/>
              <a:t>Nitrogen (N) </a:t>
            </a:r>
            <a:r>
              <a:rPr lang="en-US" sz="1800" dirty="0"/>
              <a:t>(DIN mg N/L)</a:t>
            </a:r>
          </a:p>
          <a:p>
            <a:pPr marL="36900" indent="0">
              <a:buNone/>
            </a:pPr>
            <a:r>
              <a:rPr lang="en-US" sz="1800" dirty="0" smtClean="0"/>
              <a:t>Phosphorus (P) </a:t>
            </a:r>
            <a:r>
              <a:rPr lang="en-US" sz="1800" dirty="0"/>
              <a:t>(SRP mg P/L)</a:t>
            </a:r>
          </a:p>
          <a:p>
            <a:pPr marL="36900" indent="0">
              <a:buNone/>
            </a:pPr>
            <a:r>
              <a:rPr lang="en-US" sz="1800" dirty="0" err="1" smtClean="0"/>
              <a:t>Photosynthetically</a:t>
            </a:r>
            <a:r>
              <a:rPr lang="en-US" sz="1800" dirty="0" smtClean="0"/>
              <a:t> </a:t>
            </a:r>
            <a:r>
              <a:rPr lang="en-US" sz="1800" dirty="0"/>
              <a:t>Active Radiation (PAR) (</a:t>
            </a:r>
            <a:r>
              <a:rPr lang="en-US" sz="1800" dirty="0" smtClean="0"/>
              <a:t>µ</a:t>
            </a:r>
            <a:r>
              <a:rPr lang="en-US" sz="1800" dirty="0" err="1" smtClean="0"/>
              <a:t>mol</a:t>
            </a:r>
            <a:r>
              <a:rPr lang="en-US" sz="1800" dirty="0" smtClean="0"/>
              <a:t> photons/m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/s</a:t>
            </a:r>
            <a:r>
              <a:rPr lang="en-US" sz="1800" dirty="0"/>
              <a:t>)</a:t>
            </a:r>
          </a:p>
          <a:p>
            <a:pPr marL="36900" indent="0">
              <a:buNone/>
            </a:pPr>
            <a:r>
              <a:rPr lang="en-US" sz="1800" dirty="0"/>
              <a:t>Water Temperature (ºC)</a:t>
            </a:r>
          </a:p>
          <a:p>
            <a:pPr marL="36900" indent="0">
              <a:buNone/>
            </a:pPr>
            <a:r>
              <a:rPr lang="en-US" sz="1800" dirty="0"/>
              <a:t>Dissolved Oxygen (DO) (mg/L)</a:t>
            </a:r>
          </a:p>
          <a:p>
            <a:pPr marL="36900" indent="0">
              <a:buNone/>
            </a:pPr>
            <a:r>
              <a:rPr lang="en-US" sz="1800" b="1" dirty="0"/>
              <a:t>Cutthroat Biomass (g/m of stream)</a:t>
            </a:r>
          </a:p>
          <a:p>
            <a:pPr marL="36900" indent="0">
              <a:buNone/>
            </a:pPr>
            <a:r>
              <a:rPr lang="en-US" sz="1800" b="1" dirty="0" smtClean="0"/>
              <a:t>Gross </a:t>
            </a:r>
            <a:r>
              <a:rPr lang="en-US" sz="1800" b="1" dirty="0"/>
              <a:t>Primary Production (GPP)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pPr marL="36900" indent="0">
              <a:buNone/>
            </a:pPr>
            <a:r>
              <a:rPr lang="en-US" sz="1800" b="1" dirty="0"/>
              <a:t>Ecosystem Respiration (ER)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32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273570"/>
            <a:ext cx="4000500" cy="3333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46" y="2258067"/>
            <a:ext cx="4000500" cy="3333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8" y="2258070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Hydrology Over 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4161" y="26966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8606" y="269913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2955" y="27016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17286" y="269465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1731" y="269715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6080" y="269965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88537" y="269268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92982" y="269518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27331" y="269768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5621460"/>
            <a:ext cx="626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 depth and discharge did not change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Relationships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01" y="2129402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26" y="2129402"/>
            <a:ext cx="4000500" cy="333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2305" y="5489732"/>
            <a:ext cx="520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Width, depth and discharge all increase together.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71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16259</TotalTime>
  <Words>941</Words>
  <Application>Microsoft Office PowerPoint</Application>
  <PresentationFormat>Widescreen</PresentationFormat>
  <Paragraphs>196</Paragraphs>
  <Slides>39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3" baseType="lpstr">
      <vt:lpstr>Calisto MT</vt:lpstr>
      <vt:lpstr>Trebuchet MS</vt:lpstr>
      <vt:lpstr>Wingdings 2</vt:lpstr>
      <vt:lpstr>Slate</vt:lpstr>
      <vt:lpstr>Headwater Stream Ecosystems</vt:lpstr>
      <vt:lpstr>Why this study?</vt:lpstr>
      <vt:lpstr>Why this study?</vt:lpstr>
      <vt:lpstr>Some terms…</vt:lpstr>
      <vt:lpstr>PowerPoint Presentation</vt:lpstr>
      <vt:lpstr>PowerPoint Presentation</vt:lpstr>
      <vt:lpstr>Data Collected</vt:lpstr>
      <vt:lpstr>Hydrology Over Time</vt:lpstr>
      <vt:lpstr>Hydrologic Relationships</vt:lpstr>
      <vt:lpstr>Nutrients Over Time</vt:lpstr>
      <vt:lpstr>Trout Biomass</vt:lpstr>
      <vt:lpstr>Light and Temp Over Time</vt:lpstr>
      <vt:lpstr>PowerPoint Presentation</vt:lpstr>
      <vt:lpstr>Choosing a model to estimate metabolism</vt:lpstr>
      <vt:lpstr>Choosing a model to estimate metabolism</vt:lpstr>
      <vt:lpstr>PowerPoint Presentation</vt:lpstr>
      <vt:lpstr>Metabolism Over Time</vt:lpstr>
      <vt:lpstr>GPP and ER relationship</vt:lpstr>
      <vt:lpstr>GPP model</vt:lpstr>
      <vt:lpstr>GPP Model Validation</vt:lpstr>
      <vt:lpstr>GPP Model Interpretation</vt:lpstr>
      <vt:lpstr>GPP Non-Model considerations</vt:lpstr>
      <vt:lpstr>ER Model</vt:lpstr>
      <vt:lpstr>ER Model Validation</vt:lpstr>
      <vt:lpstr>ER Model Interpretation</vt:lpstr>
      <vt:lpstr>ER Non-Model Considerations</vt:lpstr>
      <vt:lpstr>Trout Biomass Model</vt:lpstr>
      <vt:lpstr>Trout Model Validation</vt:lpstr>
      <vt:lpstr>PowerPoint Presentation</vt:lpstr>
      <vt:lpstr>PowerPoint Presentation</vt:lpstr>
      <vt:lpstr>Trout Non-Model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Geographic Site Variables</vt:lpstr>
      <vt:lpstr>Hydrologic Site Variables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Lessig</dc:creator>
  <cp:lastModifiedBy>Zach Lessig</cp:lastModifiedBy>
  <cp:revision>235</cp:revision>
  <dcterms:created xsi:type="dcterms:W3CDTF">2018-03-13T15:47:14Z</dcterms:created>
  <dcterms:modified xsi:type="dcterms:W3CDTF">2019-01-28T23:42:07Z</dcterms:modified>
</cp:coreProperties>
</file>